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7"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C1B8-D9C8-4A7A-B1BF-EED09D2D3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783D24-8656-49ED-BD32-F96AAC12F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EFF47-AAE5-4273-8FE9-DCF687417343}"/>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B59748AC-57AD-46CE-9DA3-AA160477F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DD60F-CA1D-46ED-9A7A-AB940D86F796}"/>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138061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8723-8884-4A3C-AD7B-A68DF8B3DE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F9CF2D-9904-4965-9ECF-AF588B85BE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B6EAA-FEED-456B-934F-4E0B693C3C4B}"/>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E52A1CEE-3269-4101-92D4-446E9B2C6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4CAB2-BFC6-42D2-9AB2-4115C8CE5F3B}"/>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25932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67E2AF-5DD8-4673-B307-6D7E919797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CD574A-731B-48A9-BCDD-4EDAECC4D4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24C0B-8885-4788-8406-010A8E8A07E8}"/>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7DA966BA-FC6B-4B67-9883-7738CCDE0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BD603-14C2-42C7-9B9A-1F34D9B76879}"/>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3309035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E0EB-0917-4D70-A3B2-383E944BA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5333C-EC5B-44B9-BC1B-F00D7D38E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21822-1B0B-454F-B26D-9CCF6677448B}"/>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E8347FEB-18F6-41BB-AC36-21449CFC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286C5-6FA5-4E0E-99FE-D7FEFE519322}"/>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4014804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6CC7-00A0-4556-B397-02C4C444F2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452A1C-E0D6-4494-BA70-5332249872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2E3FF8-5EC1-4491-BF53-A2DD1773A14F}"/>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3A8E91F3-5CA2-4D5C-83A5-531C318D3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D5C38-5008-45A8-8E80-AE415D89B2B7}"/>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1966153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1E92-36F2-45FE-8D07-10C8101E0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BAB05-02EE-4499-9E77-5887337BDA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CCC1D4-B48D-489E-BA9D-8B110F3160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9CDEC-888A-4BA3-905A-9E65DC74DFB2}"/>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6" name="Footer Placeholder 5">
            <a:extLst>
              <a:ext uri="{FF2B5EF4-FFF2-40B4-BE49-F238E27FC236}">
                <a16:creationId xmlns:a16="http://schemas.microsoft.com/office/drawing/2014/main" id="{5149E0B6-F692-44E3-84FC-824F95698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E1943A-3BFA-4DD0-805C-20E30836D93F}"/>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339991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EDFF-BF9F-4A5E-9DE7-110C2B9B9E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A1DBAC-AEC7-4A48-9B56-A97BA378C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3B9082-C283-4D9D-A619-F8AC7232B9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15A582-D789-4A70-B019-B0E7E8084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C1C718-20D9-40AD-A7FD-B2667224CE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E7D6E9-847C-48E8-919C-F2C878289B7B}"/>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8" name="Footer Placeholder 7">
            <a:extLst>
              <a:ext uri="{FF2B5EF4-FFF2-40B4-BE49-F238E27FC236}">
                <a16:creationId xmlns:a16="http://schemas.microsoft.com/office/drawing/2014/main" id="{002E9106-F9A0-4B9D-A7AC-1AFA4EDD03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EC5823-CE6B-4066-A3EA-71321760C2AF}"/>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85238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C9F95-B1FC-4809-B073-88189A5EC4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09FE3B-19DB-47A1-A010-E59CB5985655}"/>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4" name="Footer Placeholder 3">
            <a:extLst>
              <a:ext uri="{FF2B5EF4-FFF2-40B4-BE49-F238E27FC236}">
                <a16:creationId xmlns:a16="http://schemas.microsoft.com/office/drawing/2014/main" id="{E70505B4-E302-4B0E-B669-04CD759CCA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68EF19-7AE2-4983-8135-37A57B0B5B00}"/>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418613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46324F-04A7-4D5C-9AEB-20F4790693C5}"/>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3" name="Footer Placeholder 2">
            <a:extLst>
              <a:ext uri="{FF2B5EF4-FFF2-40B4-BE49-F238E27FC236}">
                <a16:creationId xmlns:a16="http://schemas.microsoft.com/office/drawing/2014/main" id="{AF6749A8-0F1D-4B22-9541-673DB92E5B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0B5430-DA00-42B5-8902-A274D7525C33}"/>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102279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5327-B470-4C9E-B4E4-AB347AF82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ADD66E-3866-46F9-98AF-9FD555C02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235AB-76EF-4E48-9FC2-9DD7F278B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D41852-ECC9-46B0-9D06-C2ED9F0209FE}"/>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6" name="Footer Placeholder 5">
            <a:extLst>
              <a:ext uri="{FF2B5EF4-FFF2-40B4-BE49-F238E27FC236}">
                <a16:creationId xmlns:a16="http://schemas.microsoft.com/office/drawing/2014/main" id="{922C96B7-4023-47A1-95BE-2E9C96519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F0B8E-B438-4FE5-BA05-FAE1EB597CBE}"/>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848884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061F-6024-4605-AEA8-2C4814028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312F64-CF00-423F-97F5-94D815A48D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897A2B-2DEA-4C92-BA5C-F966777E91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1A4E7-E0C2-418B-ABA9-9C1B45C43AF5}"/>
              </a:ext>
            </a:extLst>
          </p:cNvPr>
          <p:cNvSpPr>
            <a:spLocks noGrp="1"/>
          </p:cNvSpPr>
          <p:nvPr>
            <p:ph type="dt" sz="half" idx="10"/>
          </p:nvPr>
        </p:nvSpPr>
        <p:spPr/>
        <p:txBody>
          <a:bodyPr/>
          <a:lstStyle/>
          <a:p>
            <a:fld id="{9BB1CFA1-4CA9-4BCE-963E-030E52076B24}" type="datetimeFigureOut">
              <a:rPr lang="en-US" smtClean="0"/>
              <a:t>5/13/2020</a:t>
            </a:fld>
            <a:endParaRPr lang="en-US"/>
          </a:p>
        </p:txBody>
      </p:sp>
      <p:sp>
        <p:nvSpPr>
          <p:cNvPr id="6" name="Footer Placeholder 5">
            <a:extLst>
              <a:ext uri="{FF2B5EF4-FFF2-40B4-BE49-F238E27FC236}">
                <a16:creationId xmlns:a16="http://schemas.microsoft.com/office/drawing/2014/main" id="{B5CD808A-1EF6-4C4E-BF1F-7CBC19520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0FE35-2532-4CC6-AC4F-4C3DF70196AD}"/>
              </a:ext>
            </a:extLst>
          </p:cNvPr>
          <p:cNvSpPr>
            <a:spLocks noGrp="1"/>
          </p:cNvSpPr>
          <p:nvPr>
            <p:ph type="sldNum" sz="quarter" idx="12"/>
          </p:nvPr>
        </p:nvSpPr>
        <p:spPr/>
        <p:txBody>
          <a:bodyPr/>
          <a:lstStyle/>
          <a:p>
            <a:fld id="{02CD90DC-2582-4F6C-84BE-8A1D6AEEA192}" type="slidenum">
              <a:rPr lang="en-US" smtClean="0"/>
              <a:t>‹#›</a:t>
            </a:fld>
            <a:endParaRPr lang="en-US"/>
          </a:p>
        </p:txBody>
      </p:sp>
    </p:spTree>
    <p:extLst>
      <p:ext uri="{BB962C8B-B14F-4D97-AF65-F5344CB8AC3E}">
        <p14:creationId xmlns:p14="http://schemas.microsoft.com/office/powerpoint/2010/main" val="239597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A2EAE-E492-4A81-B4FC-84C3757E3A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80286-EBF4-4B69-A5E4-A46D2AD43C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ED92A0-E393-45CF-B2CB-BBCD3B066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1CFA1-4CA9-4BCE-963E-030E52076B24}" type="datetimeFigureOut">
              <a:rPr lang="en-US" smtClean="0"/>
              <a:t>5/13/2020</a:t>
            </a:fld>
            <a:endParaRPr lang="en-US"/>
          </a:p>
        </p:txBody>
      </p:sp>
      <p:sp>
        <p:nvSpPr>
          <p:cNvPr id="5" name="Footer Placeholder 4">
            <a:extLst>
              <a:ext uri="{FF2B5EF4-FFF2-40B4-BE49-F238E27FC236}">
                <a16:creationId xmlns:a16="http://schemas.microsoft.com/office/drawing/2014/main" id="{CF882755-728A-4ADA-A7F6-E93558B3C7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BDC90-96E6-4497-8619-D9AEDD46FC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D90DC-2582-4F6C-84BE-8A1D6AEEA192}" type="slidenum">
              <a:rPr lang="en-US" smtClean="0"/>
              <a:t>‹#›</a:t>
            </a:fld>
            <a:endParaRPr lang="en-US"/>
          </a:p>
        </p:txBody>
      </p:sp>
    </p:spTree>
    <p:extLst>
      <p:ext uri="{BB962C8B-B14F-4D97-AF65-F5344CB8AC3E}">
        <p14:creationId xmlns:p14="http://schemas.microsoft.com/office/powerpoint/2010/main" val="366384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hyperlink" Target="https://grouplens.org/datasets/movielens/25m/"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BE37-FD7D-4392-9BA3-E3095382DE7D}"/>
              </a:ext>
            </a:extLst>
          </p:cNvPr>
          <p:cNvSpPr>
            <a:spLocks noGrp="1"/>
          </p:cNvSpPr>
          <p:nvPr>
            <p:ph type="ctrTitle"/>
          </p:nvPr>
        </p:nvSpPr>
        <p:spPr/>
        <p:txBody>
          <a:bodyPr/>
          <a:lstStyle/>
          <a:p>
            <a:r>
              <a:rPr lang="en-US" dirty="0"/>
              <a:t>DATA – 607: Final Project</a:t>
            </a:r>
          </a:p>
        </p:txBody>
      </p:sp>
      <p:sp>
        <p:nvSpPr>
          <p:cNvPr id="3" name="Subtitle 2">
            <a:extLst>
              <a:ext uri="{FF2B5EF4-FFF2-40B4-BE49-F238E27FC236}">
                <a16:creationId xmlns:a16="http://schemas.microsoft.com/office/drawing/2014/main" id="{8A75F66F-DEBA-4ADF-9016-70C9725F62C0}"/>
              </a:ext>
            </a:extLst>
          </p:cNvPr>
          <p:cNvSpPr>
            <a:spLocks noGrp="1"/>
          </p:cNvSpPr>
          <p:nvPr>
            <p:ph type="subTitle" idx="1"/>
          </p:nvPr>
        </p:nvSpPr>
        <p:spPr/>
        <p:txBody>
          <a:bodyPr/>
          <a:lstStyle/>
          <a:p>
            <a:r>
              <a:rPr lang="en-US" dirty="0"/>
              <a:t>Student Name: Chitrarth Kaushik</a:t>
            </a:r>
          </a:p>
        </p:txBody>
      </p:sp>
      <p:pic>
        <p:nvPicPr>
          <p:cNvPr id="5" name="Audio 4">
            <a:hlinkClick r:id="" action="ppaction://media"/>
            <a:extLst>
              <a:ext uri="{FF2B5EF4-FFF2-40B4-BE49-F238E27FC236}">
                <a16:creationId xmlns:a16="http://schemas.microsoft.com/office/drawing/2014/main" id="{E23C1602-4255-42C7-B44D-4A34DD12C8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7633934"/>
      </p:ext>
    </p:extLst>
  </p:cSld>
  <p:clrMapOvr>
    <a:masterClrMapping/>
  </p:clrMapOvr>
  <mc:AlternateContent xmlns:mc="http://schemas.openxmlformats.org/markup-compatibility/2006">
    <mc:Choice xmlns:p14="http://schemas.microsoft.com/office/powerpoint/2010/main" Requires="p14">
      <p:transition spd="slow" p14:dur="2000" advTm="46524"/>
    </mc:Choice>
    <mc:Fallback>
      <p:transition spd="slow" advTm="46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B902-7AF3-48B5-A510-2174478680A1}"/>
              </a:ext>
            </a:extLst>
          </p:cNvPr>
          <p:cNvSpPr>
            <a:spLocks noGrp="1"/>
          </p:cNvSpPr>
          <p:nvPr>
            <p:ph type="title"/>
          </p:nvPr>
        </p:nvSpPr>
        <p:spPr/>
        <p:txBody>
          <a:bodyPr/>
          <a:lstStyle/>
          <a:p>
            <a:r>
              <a:rPr lang="en-US" b="1" dirty="0">
                <a:solidFill>
                  <a:schemeClr val="accent5">
                    <a:lumMod val="75000"/>
                  </a:schemeClr>
                </a:solidFill>
              </a:rPr>
              <a:t>Project Objective &amp; Motivation</a:t>
            </a:r>
          </a:p>
        </p:txBody>
      </p:sp>
      <p:sp>
        <p:nvSpPr>
          <p:cNvPr id="3" name="Content Placeholder 2">
            <a:extLst>
              <a:ext uri="{FF2B5EF4-FFF2-40B4-BE49-F238E27FC236}">
                <a16:creationId xmlns:a16="http://schemas.microsoft.com/office/drawing/2014/main" id="{F9A293E6-FFE5-4C23-B5DF-C282814F8067}"/>
              </a:ext>
            </a:extLst>
          </p:cNvPr>
          <p:cNvSpPr>
            <a:spLocks noGrp="1"/>
          </p:cNvSpPr>
          <p:nvPr>
            <p:ph idx="1"/>
          </p:nvPr>
        </p:nvSpPr>
        <p:spPr>
          <a:xfrm>
            <a:off x="838200" y="1825625"/>
            <a:ext cx="6954520" cy="4351338"/>
          </a:xfrm>
        </p:spPr>
        <p:txBody>
          <a:bodyPr/>
          <a:lstStyle/>
          <a:p>
            <a:pPr marL="0" indent="0">
              <a:buNone/>
            </a:pPr>
            <a:r>
              <a:rPr lang="en-US" dirty="0"/>
              <a:t>The objective of this project is to compare the accuracy levels of recommender systems developed using the following methods:</a:t>
            </a:r>
          </a:p>
          <a:p>
            <a:pPr marL="0" indent="0">
              <a:buNone/>
            </a:pPr>
            <a:endParaRPr lang="en-US" sz="100" dirty="0"/>
          </a:p>
          <a:p>
            <a:pPr>
              <a:buFont typeface="Wingdings" panose="05000000000000000000" pitchFamily="2" charset="2"/>
              <a:buChar char="§"/>
            </a:pPr>
            <a:r>
              <a:rPr lang="en-US" dirty="0"/>
              <a:t>User Based Collaborative Filtering (UBCF)</a:t>
            </a:r>
          </a:p>
          <a:p>
            <a:pPr>
              <a:buFont typeface="Wingdings" panose="05000000000000000000" pitchFamily="2" charset="2"/>
              <a:buChar char="§"/>
            </a:pPr>
            <a:r>
              <a:rPr lang="en-US" dirty="0"/>
              <a:t>Item Based Collaborative Filtering (IBCF)</a:t>
            </a:r>
          </a:p>
          <a:p>
            <a:pPr marL="0" indent="0">
              <a:buNone/>
            </a:pPr>
            <a:endParaRPr lang="en-US" dirty="0"/>
          </a:p>
          <a:p>
            <a:pPr marL="0" indent="0">
              <a:buNone/>
            </a:pPr>
            <a:r>
              <a:rPr lang="en-US" dirty="0"/>
              <a:t>Although implementations are there of recommender systems – no comparison between UBCF &amp; IBCF based recommenders</a:t>
            </a:r>
          </a:p>
        </p:txBody>
      </p:sp>
      <p:pic>
        <p:nvPicPr>
          <p:cNvPr id="7" name="Graphic 6" descr="Target">
            <a:extLst>
              <a:ext uri="{FF2B5EF4-FFF2-40B4-BE49-F238E27FC236}">
                <a16:creationId xmlns:a16="http://schemas.microsoft.com/office/drawing/2014/main" id="{6381BFCA-3996-4A13-B623-AD5FD83791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4480" y="1876108"/>
            <a:ext cx="2834640" cy="2834640"/>
          </a:xfrm>
          <a:prstGeom prst="rect">
            <a:avLst/>
          </a:prstGeom>
        </p:spPr>
      </p:pic>
      <p:pic>
        <p:nvPicPr>
          <p:cNvPr id="11" name="Audio 10">
            <a:hlinkClick r:id="" action="ppaction://media"/>
            <a:extLst>
              <a:ext uri="{FF2B5EF4-FFF2-40B4-BE49-F238E27FC236}">
                <a16:creationId xmlns:a16="http://schemas.microsoft.com/office/drawing/2014/main" id="{F6CA8EE2-0A1E-4023-BBA8-FD5624DBAE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9392105"/>
      </p:ext>
    </p:extLst>
  </p:cSld>
  <p:clrMapOvr>
    <a:masterClrMapping/>
  </p:clrMapOvr>
  <mc:AlternateContent xmlns:mc="http://schemas.openxmlformats.org/markup-compatibility/2006">
    <mc:Choice xmlns:p14="http://schemas.microsoft.com/office/powerpoint/2010/main" Requires="p14">
      <p:transition spd="slow" p14:dur="2000" advTm="86970"/>
    </mc:Choice>
    <mc:Fallback>
      <p:transition spd="slow" advTm="8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B902-7AF3-48B5-A510-2174478680A1}"/>
              </a:ext>
            </a:extLst>
          </p:cNvPr>
          <p:cNvSpPr>
            <a:spLocks noGrp="1"/>
          </p:cNvSpPr>
          <p:nvPr>
            <p:ph type="title"/>
          </p:nvPr>
        </p:nvSpPr>
        <p:spPr/>
        <p:txBody>
          <a:bodyPr/>
          <a:lstStyle/>
          <a:p>
            <a:r>
              <a:rPr lang="en-US" b="1" dirty="0">
                <a:solidFill>
                  <a:schemeClr val="accent5">
                    <a:lumMod val="75000"/>
                  </a:schemeClr>
                </a:solidFill>
              </a:rPr>
              <a:t>Data Used</a:t>
            </a:r>
          </a:p>
        </p:txBody>
      </p:sp>
      <p:sp>
        <p:nvSpPr>
          <p:cNvPr id="3" name="Content Placeholder 2">
            <a:extLst>
              <a:ext uri="{FF2B5EF4-FFF2-40B4-BE49-F238E27FC236}">
                <a16:creationId xmlns:a16="http://schemas.microsoft.com/office/drawing/2014/main" id="{F9A293E6-FFE5-4C23-B5DF-C282814F8067}"/>
              </a:ext>
            </a:extLst>
          </p:cNvPr>
          <p:cNvSpPr>
            <a:spLocks noGrp="1"/>
          </p:cNvSpPr>
          <p:nvPr>
            <p:ph idx="1"/>
          </p:nvPr>
        </p:nvSpPr>
        <p:spPr>
          <a:xfrm>
            <a:off x="838200" y="1825625"/>
            <a:ext cx="5257800" cy="4351338"/>
          </a:xfrm>
        </p:spPr>
        <p:txBody>
          <a:bodyPr/>
          <a:lstStyle/>
          <a:p>
            <a:pPr marL="0" indent="0">
              <a:buNone/>
            </a:pPr>
            <a:r>
              <a:rPr lang="en-US" dirty="0"/>
              <a:t>The data used was sourced from the following:</a:t>
            </a:r>
          </a:p>
          <a:p>
            <a:pPr marL="0" indent="0">
              <a:buNone/>
            </a:pPr>
            <a:r>
              <a:rPr lang="en-US" dirty="0">
                <a:hlinkClick r:id="rId4"/>
              </a:rPr>
              <a:t>https://grouplens.org/datasets/movielens/25m/</a:t>
            </a:r>
            <a:endParaRPr lang="en-US" dirty="0"/>
          </a:p>
          <a:p>
            <a:pPr marL="0" indent="0">
              <a:buNone/>
            </a:pPr>
            <a:r>
              <a:rPr lang="en-US" dirty="0"/>
              <a:t>Salient features of data used:</a:t>
            </a:r>
          </a:p>
          <a:p>
            <a:pPr>
              <a:buFont typeface="Wingdings" panose="05000000000000000000" pitchFamily="2" charset="2"/>
              <a:buChar char="§"/>
            </a:pPr>
            <a:r>
              <a:rPr lang="en-US" dirty="0"/>
              <a:t>25 million ratings</a:t>
            </a:r>
          </a:p>
          <a:p>
            <a:pPr>
              <a:buFont typeface="Wingdings" panose="05000000000000000000" pitchFamily="2" charset="2"/>
              <a:buChar char="§"/>
            </a:pPr>
            <a:r>
              <a:rPr lang="en-US" dirty="0"/>
              <a:t>62,000 movies</a:t>
            </a:r>
          </a:p>
          <a:p>
            <a:pPr>
              <a:buFont typeface="Wingdings" panose="05000000000000000000" pitchFamily="2" charset="2"/>
              <a:buChar char="§"/>
            </a:pPr>
            <a:r>
              <a:rPr lang="en-US" dirty="0"/>
              <a:t>162,000 users provided ratings</a:t>
            </a:r>
          </a:p>
        </p:txBody>
      </p:sp>
      <p:pic>
        <p:nvPicPr>
          <p:cNvPr id="5" name="Graphic 4" descr="Database">
            <a:extLst>
              <a:ext uri="{FF2B5EF4-FFF2-40B4-BE49-F238E27FC236}">
                <a16:creationId xmlns:a16="http://schemas.microsoft.com/office/drawing/2014/main" id="{871A04AF-3519-49D5-93B9-A3D05F0D67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3200" y="2087880"/>
            <a:ext cx="2915920" cy="2915920"/>
          </a:xfrm>
          <a:prstGeom prst="rect">
            <a:avLst/>
          </a:prstGeom>
        </p:spPr>
      </p:pic>
      <p:pic>
        <p:nvPicPr>
          <p:cNvPr id="6" name="Audio 5">
            <a:hlinkClick r:id="" action="ppaction://media"/>
            <a:extLst>
              <a:ext uri="{FF2B5EF4-FFF2-40B4-BE49-F238E27FC236}">
                <a16:creationId xmlns:a16="http://schemas.microsoft.com/office/drawing/2014/main" id="{A31664D8-6510-4F5C-BFEA-60F0E46D47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37098077"/>
      </p:ext>
    </p:extLst>
  </p:cSld>
  <p:clrMapOvr>
    <a:masterClrMapping/>
  </p:clrMapOvr>
  <mc:AlternateContent xmlns:mc="http://schemas.openxmlformats.org/markup-compatibility/2006">
    <mc:Choice xmlns:p14="http://schemas.microsoft.com/office/powerpoint/2010/main" Requires="p14">
      <p:transition spd="slow" p14:dur="2000" advTm="58093"/>
    </mc:Choice>
    <mc:Fallback>
      <p:transition spd="slow" advTm="5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B902-7AF3-48B5-A510-2174478680A1}"/>
              </a:ext>
            </a:extLst>
          </p:cNvPr>
          <p:cNvSpPr>
            <a:spLocks noGrp="1"/>
          </p:cNvSpPr>
          <p:nvPr>
            <p:ph type="title"/>
          </p:nvPr>
        </p:nvSpPr>
        <p:spPr/>
        <p:txBody>
          <a:bodyPr/>
          <a:lstStyle/>
          <a:p>
            <a:r>
              <a:rPr lang="en-US" b="1" dirty="0">
                <a:solidFill>
                  <a:schemeClr val="accent5">
                    <a:lumMod val="75000"/>
                  </a:schemeClr>
                </a:solidFill>
              </a:rPr>
              <a:t>Project Approach</a:t>
            </a:r>
          </a:p>
        </p:txBody>
      </p:sp>
      <p:sp>
        <p:nvSpPr>
          <p:cNvPr id="3" name="Content Placeholder 2">
            <a:extLst>
              <a:ext uri="{FF2B5EF4-FFF2-40B4-BE49-F238E27FC236}">
                <a16:creationId xmlns:a16="http://schemas.microsoft.com/office/drawing/2014/main" id="{F9A293E6-FFE5-4C23-B5DF-C282814F8067}"/>
              </a:ext>
            </a:extLst>
          </p:cNvPr>
          <p:cNvSpPr>
            <a:spLocks noGrp="1"/>
          </p:cNvSpPr>
          <p:nvPr>
            <p:ph idx="1"/>
          </p:nvPr>
        </p:nvSpPr>
        <p:spPr>
          <a:xfrm>
            <a:off x="838200" y="1825624"/>
            <a:ext cx="6578600" cy="4951095"/>
          </a:xfrm>
        </p:spPr>
        <p:txBody>
          <a:bodyPr>
            <a:normAutofit/>
          </a:bodyPr>
          <a:lstStyle/>
          <a:p>
            <a:pPr>
              <a:buFont typeface="Wingdings" panose="05000000000000000000" pitchFamily="2" charset="2"/>
              <a:buChar char="§"/>
            </a:pPr>
            <a:r>
              <a:rPr lang="en-US" dirty="0"/>
              <a:t>The R package ‘</a:t>
            </a:r>
            <a:r>
              <a:rPr lang="en-US" dirty="0" err="1"/>
              <a:t>recommenderlab</a:t>
            </a:r>
            <a:r>
              <a:rPr lang="en-US" dirty="0"/>
              <a:t>’ was used for enabling efficient computations</a:t>
            </a:r>
          </a:p>
          <a:p>
            <a:pPr>
              <a:buFont typeface="Wingdings" panose="05000000000000000000" pitchFamily="2" charset="2"/>
              <a:buChar char="§"/>
            </a:pPr>
            <a:r>
              <a:rPr lang="en-US" dirty="0"/>
              <a:t>UBCF and IBCF algorithms which are in-built in the </a:t>
            </a:r>
            <a:r>
              <a:rPr lang="en-US" dirty="0" err="1"/>
              <a:t>recommenderlab</a:t>
            </a:r>
            <a:r>
              <a:rPr lang="en-US" dirty="0"/>
              <a:t> package were used</a:t>
            </a:r>
          </a:p>
          <a:p>
            <a:pPr>
              <a:buFont typeface="Wingdings" panose="05000000000000000000" pitchFamily="2" charset="2"/>
              <a:buChar char="§"/>
            </a:pPr>
            <a:r>
              <a:rPr lang="en-US" dirty="0"/>
              <a:t>A significant challenge was to ensure that the rating matrix was not too sparse for algorithms to not function</a:t>
            </a:r>
          </a:p>
          <a:p>
            <a:pPr>
              <a:buFont typeface="Wingdings" panose="05000000000000000000" pitchFamily="2" charset="2"/>
              <a:buChar char="§"/>
            </a:pPr>
            <a:r>
              <a:rPr lang="en-US" dirty="0"/>
              <a:t>Multiple filters were used to reduce the dataset size, viz., recent movies chosen, users having give 100 ratings etc.</a:t>
            </a:r>
          </a:p>
        </p:txBody>
      </p:sp>
      <p:pic>
        <p:nvPicPr>
          <p:cNvPr id="6" name="Graphic 5" descr="Workflow">
            <a:extLst>
              <a:ext uri="{FF2B5EF4-FFF2-40B4-BE49-F238E27FC236}">
                <a16:creationId xmlns:a16="http://schemas.microsoft.com/office/drawing/2014/main" id="{8F05D489-BCED-4E7F-B3C4-9BDE28B709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87360" y="2153920"/>
            <a:ext cx="2550160" cy="2550160"/>
          </a:xfrm>
          <a:prstGeom prst="rect">
            <a:avLst/>
          </a:prstGeom>
        </p:spPr>
      </p:pic>
      <p:pic>
        <p:nvPicPr>
          <p:cNvPr id="7" name="Audio 6">
            <a:hlinkClick r:id="" action="ppaction://media"/>
            <a:extLst>
              <a:ext uri="{FF2B5EF4-FFF2-40B4-BE49-F238E27FC236}">
                <a16:creationId xmlns:a16="http://schemas.microsoft.com/office/drawing/2014/main" id="{EF7987BB-C2FA-4372-887B-4B47D8E986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4751648"/>
      </p:ext>
    </p:extLst>
  </p:cSld>
  <p:clrMapOvr>
    <a:masterClrMapping/>
  </p:clrMapOvr>
  <mc:AlternateContent xmlns:mc="http://schemas.openxmlformats.org/markup-compatibility/2006">
    <mc:Choice xmlns:p14="http://schemas.microsoft.com/office/powerpoint/2010/main" Requires="p14">
      <p:transition spd="slow" p14:dur="2000" advTm="36904"/>
    </mc:Choice>
    <mc:Fallback>
      <p:transition spd="slow" advTm="36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B902-7AF3-48B5-A510-2174478680A1}"/>
              </a:ext>
            </a:extLst>
          </p:cNvPr>
          <p:cNvSpPr>
            <a:spLocks noGrp="1"/>
          </p:cNvSpPr>
          <p:nvPr>
            <p:ph type="title"/>
          </p:nvPr>
        </p:nvSpPr>
        <p:spPr/>
        <p:txBody>
          <a:bodyPr/>
          <a:lstStyle/>
          <a:p>
            <a:r>
              <a:rPr lang="en-US" b="1" dirty="0">
                <a:solidFill>
                  <a:schemeClr val="accent5">
                    <a:lumMod val="75000"/>
                  </a:schemeClr>
                </a:solidFill>
              </a:rPr>
              <a:t>Project Results</a:t>
            </a:r>
          </a:p>
        </p:txBody>
      </p:sp>
      <p:pic>
        <p:nvPicPr>
          <p:cNvPr id="5" name="Graphic 4" descr="Presentation with bar chart">
            <a:extLst>
              <a:ext uri="{FF2B5EF4-FFF2-40B4-BE49-F238E27FC236}">
                <a16:creationId xmlns:a16="http://schemas.microsoft.com/office/drawing/2014/main" id="{291EC3FD-B5D0-4D3C-BF92-08BA2EB0C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5920" y="2321560"/>
            <a:ext cx="2377440" cy="2377440"/>
          </a:xfrm>
          <a:prstGeom prst="rect">
            <a:avLst/>
          </a:prstGeom>
        </p:spPr>
      </p:pic>
      <p:graphicFrame>
        <p:nvGraphicFramePr>
          <p:cNvPr id="7" name="Table 7">
            <a:extLst>
              <a:ext uri="{FF2B5EF4-FFF2-40B4-BE49-F238E27FC236}">
                <a16:creationId xmlns:a16="http://schemas.microsoft.com/office/drawing/2014/main" id="{C503DD0D-8FD1-43A9-957C-2C95A13B53FE}"/>
              </a:ext>
            </a:extLst>
          </p:cNvPr>
          <p:cNvGraphicFramePr>
            <a:graphicFrameLocks noGrp="1"/>
          </p:cNvGraphicFramePr>
          <p:nvPr>
            <p:extLst>
              <p:ext uri="{D42A27DB-BD31-4B8C-83A1-F6EECF244321}">
                <p14:modId xmlns:p14="http://schemas.microsoft.com/office/powerpoint/2010/main" val="249680550"/>
              </p:ext>
            </p:extLst>
          </p:nvPr>
        </p:nvGraphicFramePr>
        <p:xfrm>
          <a:off x="426720" y="1805940"/>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23821236"/>
                    </a:ext>
                  </a:extLst>
                </a:gridCol>
                <a:gridCol w="2032000">
                  <a:extLst>
                    <a:ext uri="{9D8B030D-6E8A-4147-A177-3AD203B41FA5}">
                      <a16:colId xmlns:a16="http://schemas.microsoft.com/office/drawing/2014/main" val="898572053"/>
                    </a:ext>
                  </a:extLst>
                </a:gridCol>
                <a:gridCol w="2032000">
                  <a:extLst>
                    <a:ext uri="{9D8B030D-6E8A-4147-A177-3AD203B41FA5}">
                      <a16:colId xmlns:a16="http://schemas.microsoft.com/office/drawing/2014/main" val="177774116"/>
                    </a:ext>
                  </a:extLst>
                </a:gridCol>
                <a:gridCol w="2032000">
                  <a:extLst>
                    <a:ext uri="{9D8B030D-6E8A-4147-A177-3AD203B41FA5}">
                      <a16:colId xmlns:a16="http://schemas.microsoft.com/office/drawing/2014/main" val="2306080675"/>
                    </a:ext>
                  </a:extLst>
                </a:gridCol>
              </a:tblGrid>
              <a:tr h="370840">
                <a:tc>
                  <a:txBody>
                    <a:bodyPr/>
                    <a:lstStyle/>
                    <a:p>
                      <a:r>
                        <a:rPr lang="en-US" dirty="0"/>
                        <a:t>Algo name</a:t>
                      </a:r>
                    </a:p>
                  </a:txBody>
                  <a:tcPr/>
                </a:tc>
                <a:tc>
                  <a:txBody>
                    <a:bodyPr/>
                    <a:lstStyle/>
                    <a:p>
                      <a:r>
                        <a:rPr lang="en-US" dirty="0"/>
                        <a:t>RMSE</a:t>
                      </a:r>
                    </a:p>
                  </a:txBody>
                  <a:tcPr/>
                </a:tc>
                <a:tc>
                  <a:txBody>
                    <a:bodyPr/>
                    <a:lstStyle/>
                    <a:p>
                      <a:r>
                        <a:rPr lang="en-US" dirty="0"/>
                        <a:t>MSE</a:t>
                      </a:r>
                    </a:p>
                  </a:txBody>
                  <a:tcPr/>
                </a:tc>
                <a:tc>
                  <a:txBody>
                    <a:bodyPr/>
                    <a:lstStyle/>
                    <a:p>
                      <a:r>
                        <a:rPr lang="en-US" dirty="0"/>
                        <a:t>MAE</a:t>
                      </a:r>
                    </a:p>
                  </a:txBody>
                  <a:tcPr/>
                </a:tc>
                <a:extLst>
                  <a:ext uri="{0D108BD9-81ED-4DB2-BD59-A6C34878D82A}">
                    <a16:rowId xmlns:a16="http://schemas.microsoft.com/office/drawing/2014/main" val="4200014354"/>
                  </a:ext>
                </a:extLst>
              </a:tr>
              <a:tr h="370840">
                <a:tc>
                  <a:txBody>
                    <a:bodyPr/>
                    <a:lstStyle/>
                    <a:p>
                      <a:r>
                        <a:rPr lang="en-US" dirty="0"/>
                        <a:t>IBCF</a:t>
                      </a:r>
                    </a:p>
                  </a:txBody>
                  <a:tcPr/>
                </a:tc>
                <a:tc>
                  <a:txBody>
                    <a:bodyPr/>
                    <a:lstStyle/>
                    <a:p>
                      <a:r>
                        <a:rPr lang="en-US" dirty="0"/>
                        <a:t>1.720959 </a:t>
                      </a:r>
                    </a:p>
                  </a:txBody>
                  <a:tcPr/>
                </a:tc>
                <a:tc>
                  <a:txBody>
                    <a:bodyPr/>
                    <a:lstStyle/>
                    <a:p>
                      <a:r>
                        <a:rPr lang="en-US" dirty="0"/>
                        <a:t>2.961701</a:t>
                      </a:r>
                    </a:p>
                  </a:txBody>
                  <a:tcPr/>
                </a:tc>
                <a:tc>
                  <a:txBody>
                    <a:bodyPr/>
                    <a:lstStyle/>
                    <a:p>
                      <a:r>
                        <a:rPr lang="en-US" dirty="0"/>
                        <a:t>1.273496 </a:t>
                      </a:r>
                    </a:p>
                  </a:txBody>
                  <a:tcPr/>
                </a:tc>
                <a:extLst>
                  <a:ext uri="{0D108BD9-81ED-4DB2-BD59-A6C34878D82A}">
                    <a16:rowId xmlns:a16="http://schemas.microsoft.com/office/drawing/2014/main" val="2605288443"/>
                  </a:ext>
                </a:extLst>
              </a:tr>
              <a:tr h="370840">
                <a:tc>
                  <a:txBody>
                    <a:bodyPr/>
                    <a:lstStyle/>
                    <a:p>
                      <a:r>
                        <a:rPr lang="en-US" dirty="0"/>
                        <a:t>UBCF</a:t>
                      </a:r>
                    </a:p>
                  </a:txBody>
                  <a:tcPr/>
                </a:tc>
                <a:tc>
                  <a:txBody>
                    <a:bodyPr/>
                    <a:lstStyle/>
                    <a:p>
                      <a:r>
                        <a:rPr lang="en-US" dirty="0"/>
                        <a:t>0.8910806</a:t>
                      </a:r>
                    </a:p>
                  </a:txBody>
                  <a:tcPr/>
                </a:tc>
                <a:tc>
                  <a:txBody>
                    <a:bodyPr/>
                    <a:lstStyle/>
                    <a:p>
                      <a:r>
                        <a:rPr lang="en-US" dirty="0"/>
                        <a:t>0.7940247 </a:t>
                      </a:r>
                    </a:p>
                  </a:txBody>
                  <a:tcPr/>
                </a:tc>
                <a:tc>
                  <a:txBody>
                    <a:bodyPr/>
                    <a:lstStyle/>
                    <a:p>
                      <a:r>
                        <a:rPr lang="en-US" dirty="0"/>
                        <a:t>0.6808167 </a:t>
                      </a:r>
                    </a:p>
                  </a:txBody>
                  <a:tcPr/>
                </a:tc>
                <a:extLst>
                  <a:ext uri="{0D108BD9-81ED-4DB2-BD59-A6C34878D82A}">
                    <a16:rowId xmlns:a16="http://schemas.microsoft.com/office/drawing/2014/main" val="4293211370"/>
                  </a:ext>
                </a:extLst>
              </a:tr>
            </a:tbl>
          </a:graphicData>
        </a:graphic>
      </p:graphicFrame>
      <p:sp>
        <p:nvSpPr>
          <p:cNvPr id="9" name="Content Placeholder 2">
            <a:extLst>
              <a:ext uri="{FF2B5EF4-FFF2-40B4-BE49-F238E27FC236}">
                <a16:creationId xmlns:a16="http://schemas.microsoft.com/office/drawing/2014/main" id="{370EAE99-4E51-4056-81EE-874D6188A405}"/>
              </a:ext>
            </a:extLst>
          </p:cNvPr>
          <p:cNvSpPr>
            <a:spLocks noGrp="1"/>
          </p:cNvSpPr>
          <p:nvPr>
            <p:ph idx="1"/>
          </p:nvPr>
        </p:nvSpPr>
        <p:spPr>
          <a:xfrm>
            <a:off x="838200" y="3522345"/>
            <a:ext cx="6578600" cy="2924176"/>
          </a:xfrm>
        </p:spPr>
        <p:txBody>
          <a:bodyPr>
            <a:normAutofit/>
          </a:bodyPr>
          <a:lstStyle/>
          <a:p>
            <a:pPr>
              <a:buFont typeface="Wingdings" panose="05000000000000000000" pitchFamily="2" charset="2"/>
              <a:buChar char="§"/>
            </a:pPr>
            <a:r>
              <a:rPr lang="en-US" dirty="0"/>
              <a:t>As can be seen from the </a:t>
            </a:r>
            <a:r>
              <a:rPr lang="en-US" dirty="0" err="1"/>
              <a:t>prediciton</a:t>
            </a:r>
            <a:r>
              <a:rPr lang="en-US" dirty="0"/>
              <a:t> accuracy results that UBCF recommender is significantly more accurate that the IBCF based recommender given the data that has been used. We will have to test and compare the accuracy of the two recommenders  using other datasets.</a:t>
            </a:r>
          </a:p>
        </p:txBody>
      </p:sp>
      <p:pic>
        <p:nvPicPr>
          <p:cNvPr id="12" name="Audio 11">
            <a:hlinkClick r:id="" action="ppaction://media"/>
            <a:extLst>
              <a:ext uri="{FF2B5EF4-FFF2-40B4-BE49-F238E27FC236}">
                <a16:creationId xmlns:a16="http://schemas.microsoft.com/office/drawing/2014/main" id="{8988C97A-4543-41AC-B869-E6C974E8D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64894550"/>
      </p:ext>
    </p:extLst>
  </p:cSld>
  <p:clrMapOvr>
    <a:masterClrMapping/>
  </p:clrMapOvr>
  <mc:AlternateContent xmlns:mc="http://schemas.openxmlformats.org/markup-compatibility/2006">
    <mc:Choice xmlns:p14="http://schemas.microsoft.com/office/powerpoint/2010/main" Requires="p14">
      <p:transition spd="slow" p14:dur="2000" advTm="71924"/>
    </mc:Choice>
    <mc:Fallback>
      <p:transition spd="slow" advTm="71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233</Words>
  <Application>Microsoft Office PowerPoint</Application>
  <PresentationFormat>Widescreen</PresentationFormat>
  <Paragraphs>35</Paragraphs>
  <Slides>5</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Wingdings</vt:lpstr>
      <vt:lpstr>Office Theme</vt:lpstr>
      <vt:lpstr>DATA – 607: Final Project</vt:lpstr>
      <vt:lpstr>Project Objective &amp; Motivation</vt:lpstr>
      <vt:lpstr>Data Used</vt:lpstr>
      <vt:lpstr>Project Approach</vt:lpstr>
      <vt:lpstr>Project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Objective</dc:title>
  <dc:creator>chitrarth kaushik</dc:creator>
  <cp:lastModifiedBy>chitrarth kaushik</cp:lastModifiedBy>
  <cp:revision>22</cp:revision>
  <dcterms:created xsi:type="dcterms:W3CDTF">2020-05-13T13:43:28Z</dcterms:created>
  <dcterms:modified xsi:type="dcterms:W3CDTF">2020-05-13T15:06:50Z</dcterms:modified>
</cp:coreProperties>
</file>